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63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84893-319E-4E94-A1AA-ED03998D2BB6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5EDB6-ABEE-4DD5-B1B6-6258F07473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3571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E5C34-763E-4F34-9E92-F465891706C1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212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99B68-AB99-AFF4-5289-3AEEFCB1DB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191A1A-44DC-B530-ADCA-4C32AEB146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D11AF-E3AB-1B49-6CA3-8311CD366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19349-407F-9DD4-CD78-E9C83A776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A69DE-D41A-1D1B-DD7C-AFB6E4392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484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9B010-4395-6645-2047-E4FD02614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AE8D8-1A27-01E2-FA0B-C7BB8444C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0FD02-1579-EA97-EED7-63B8976B4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EB9B7-177A-2223-EBEA-7E82B3C4D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F2DB8-6412-12C9-AAD0-D14AB25D7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4241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CB67D2-4C3B-60CD-75A5-3E98E6F58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8D8256-4D88-C84B-6CFA-119C469F7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50BF7-8A26-DB18-B155-ADD30B196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AD51D-6C89-3509-EE2C-B700D6D6D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FAA74-32BB-071E-9905-52CDBB13E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830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x3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37FA1-0056-438D-AF09-A8B7A46AE5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en-US"/>
              <a:t>Click to edit meta message</a:t>
            </a:r>
            <a:endParaRPr lang="en-IN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E525E715-DE75-47B4-8224-CB977DACE9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683332" y="2284533"/>
            <a:ext cx="1080000" cy="1080000"/>
          </a:xfrm>
          <a:prstGeom prst="rect">
            <a:avLst/>
          </a:prstGeom>
        </p:spPr>
        <p:txBody>
          <a:bodyPr anchor="ctr"/>
          <a:lstStyle>
            <a:lvl1pPr marL="50800" indent="0" algn="ctr">
              <a:spcBef>
                <a:spcPts val="0"/>
              </a:spcBef>
              <a:buNone/>
              <a:defRPr sz="1600">
                <a:latin typeface="Trebuchet MS" panose="020B0603020202020204" pitchFamily="34" charset="0"/>
              </a:defRPr>
            </a:lvl1pPr>
          </a:lstStyle>
          <a:p>
            <a:r>
              <a:rPr lang="en-US"/>
              <a:t>3x3cm icon</a:t>
            </a:r>
            <a:endParaRPr lang="en-IN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308494E0-061F-4627-96AA-9384246019F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556000" y="2284533"/>
            <a:ext cx="1080000" cy="1080000"/>
          </a:xfrm>
          <a:prstGeom prst="rect">
            <a:avLst/>
          </a:prstGeom>
        </p:spPr>
        <p:txBody>
          <a:bodyPr anchor="ctr"/>
          <a:lstStyle>
            <a:lvl1pPr marL="50800" indent="0" algn="ctr">
              <a:spcBef>
                <a:spcPts val="0"/>
              </a:spcBef>
              <a:buNone/>
              <a:defRPr sz="1600">
                <a:latin typeface="Trebuchet MS" panose="020B0603020202020204" pitchFamily="34" charset="0"/>
              </a:defRPr>
            </a:lvl1pPr>
          </a:lstStyle>
          <a:p>
            <a:r>
              <a:rPr lang="en-US"/>
              <a:t>3x3cm icon</a:t>
            </a:r>
            <a:endParaRPr lang="en-IN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193B9AE-0922-46BC-9B2A-12AD1C5C375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428668" y="2284533"/>
            <a:ext cx="1080000" cy="1080000"/>
          </a:xfrm>
          <a:prstGeom prst="rect">
            <a:avLst/>
          </a:prstGeom>
        </p:spPr>
        <p:txBody>
          <a:bodyPr anchor="ctr"/>
          <a:lstStyle>
            <a:lvl1pPr marL="50800" indent="0" algn="ctr">
              <a:spcBef>
                <a:spcPts val="0"/>
              </a:spcBef>
              <a:buNone/>
              <a:defRPr sz="1600">
                <a:latin typeface="Trebuchet MS" panose="020B0603020202020204" pitchFamily="34" charset="0"/>
              </a:defRPr>
            </a:lvl1pPr>
          </a:lstStyle>
          <a:p>
            <a:r>
              <a:rPr lang="en-US"/>
              <a:t>3x3cm icon</a:t>
            </a:r>
            <a:endParaRPr lang="en-IN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7181569-7DDB-4E8B-B7DC-5A73FF0B60A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3332" y="3684588"/>
            <a:ext cx="3600000" cy="540000"/>
          </a:xfrm>
          <a:prstGeom prst="rect">
            <a:avLst/>
          </a:prstGeom>
          <a:solidFill>
            <a:srgbClr val="FF0000"/>
          </a:solidFill>
          <a:ln>
            <a:solidFill>
              <a:srgbClr val="FA4616"/>
            </a:solidFill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Item 1</a:t>
            </a:r>
            <a:endParaRPr lang="en-IN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98D8AEE9-417B-4FE5-86B5-4956B69CA9B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96000" y="3684588"/>
            <a:ext cx="3600000" cy="540000"/>
          </a:xfrm>
          <a:prstGeom prst="rect">
            <a:avLst/>
          </a:prstGeom>
          <a:solidFill>
            <a:srgbClr val="FF0000"/>
          </a:solidFill>
          <a:ln>
            <a:solidFill>
              <a:srgbClr val="FA4616"/>
            </a:solidFill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Item 2</a:t>
            </a:r>
            <a:endParaRPr lang="en-IN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7BE18B4-D19C-4BCB-9DE9-CC29A9135E4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68668" y="3684588"/>
            <a:ext cx="3600000" cy="540000"/>
          </a:xfrm>
          <a:prstGeom prst="rect">
            <a:avLst/>
          </a:prstGeom>
          <a:solidFill>
            <a:srgbClr val="FF0000"/>
          </a:solidFill>
          <a:ln>
            <a:solidFill>
              <a:srgbClr val="FA4616"/>
            </a:solidFill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Item 3</a:t>
            </a:r>
            <a:endParaRPr lang="en-IN"/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5FED0575-F34B-4811-A374-7A347B83A86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23332" y="4325282"/>
            <a:ext cx="3600000" cy="2117851"/>
          </a:xfrm>
          <a:prstGeom prst="rect">
            <a:avLst/>
          </a:prstGeom>
          <a:ln>
            <a:solidFill>
              <a:srgbClr val="FA4616"/>
            </a:solidFill>
            <a:prstDash val="dash"/>
          </a:ln>
        </p:spPr>
        <p:txBody>
          <a:bodyPr anchor="ctr"/>
          <a:lstStyle>
            <a:lvl1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Sub Item for 2 lines</a:t>
            </a:r>
            <a:endParaRPr lang="en-IN"/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5FF4085A-EB65-4DF8-A48F-8DC71D63E10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96000" y="4325282"/>
            <a:ext cx="3600000" cy="2117851"/>
          </a:xfrm>
          <a:prstGeom prst="rect">
            <a:avLst/>
          </a:prstGeom>
          <a:ln>
            <a:solidFill>
              <a:srgbClr val="FA4616"/>
            </a:solidFill>
            <a:prstDash val="dash"/>
          </a:ln>
        </p:spPr>
        <p:txBody>
          <a:bodyPr anchor="ctr"/>
          <a:lstStyle>
            <a:lvl1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Sub Item for 2 lines</a:t>
            </a:r>
            <a:endParaRPr lang="en-IN"/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54C3881A-B862-4667-BD12-97CE699A80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68668" y="4325282"/>
            <a:ext cx="3600000" cy="2117851"/>
          </a:xfrm>
          <a:prstGeom prst="rect">
            <a:avLst/>
          </a:prstGeom>
          <a:ln>
            <a:solidFill>
              <a:srgbClr val="FA4616"/>
            </a:solidFill>
            <a:prstDash val="dash"/>
          </a:ln>
        </p:spPr>
        <p:txBody>
          <a:bodyPr anchor="ctr"/>
          <a:lstStyle>
            <a:lvl1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Sub Item for 2 lines</a:t>
            </a:r>
            <a:endParaRPr lang="en-IN"/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C74D4B81-9C5E-4B7E-A356-88BD0D4F091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29666" y="1258324"/>
            <a:ext cx="5132668" cy="432000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Slide key message /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8953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DB2FA-37C3-6594-DA09-B49A55DA2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5B000-BDD6-10F1-4033-99459EDDB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AC569-D1ED-75EF-07BF-64F2BCC0F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64954-4A98-E1F0-E994-43733479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F2F40-752C-8201-D02F-A9C4D9306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914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D8405-6C29-9172-4EA4-A60CA2E60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D2038C-4E62-2F44-849B-BA50C7F9F1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29C54-4DC4-DF3D-53C7-07D6F90E7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7067D-71B5-8DEA-EF1F-04CEA579D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ABBE2-9B24-620C-579F-EE2D0179B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2476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B2793-047A-A5D9-FAC9-A1E94B49C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52824-F9E3-ABF8-EA41-61CC0A4D76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1B08A1-2A8D-8F8A-C7F6-821C12ECDC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3E984-1460-F596-49E9-96DF1F004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B70912-0AC9-D392-15C4-B49F9E6DE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28E1F4-A08F-4703-CFD2-EB05A6394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830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F7B5E-0B35-770E-B38A-30A75DD2B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71CAE-8726-52C4-E0A2-24AA7BDE20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112B83-9F78-B73C-1563-19FB107B6C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E22BCA-86AD-3A13-C67F-EFAB05B05A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1D72C-C873-5EDE-1391-0D294C8FBE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C42C0E-5019-C28F-7369-2B4DF6AF1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0AF249-90BD-425D-C0EB-B52F1604E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586777-61AD-DAFD-A0A0-2BDCF890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022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5E5C8-018A-8B46-7A67-FED45045B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B4E75C-D96E-EFFF-8495-9888AC3EF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2BE04C-4217-DCEC-5094-435CC05CE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177742-CF0A-141D-8923-BDBE7F71B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9028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25D102-EA43-F02F-4A9A-3B6F89CE7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87911A-A48C-55C7-6560-1B92DA283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433738-0E8C-6054-57C0-C1FF46D9D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744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33780-EF8A-58B7-9720-470A07D49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F5A61-FF81-DB98-FFEA-E7CB203A9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A2F759-96A3-DF7E-D038-A8203F8A96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97EE3-3178-3B9B-8A55-CCDFACE8F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A622B-EB77-1A89-0F35-C415E0391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33FEA-8516-D714-ADFF-2A1066B54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445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08213-6F16-35E6-0549-CE6FF384C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BD6A8B-1769-1CB6-5266-7954D57D2D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B2347B-04C1-46A6-DACE-A893F5DC11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090F0-EFFB-E04F-E725-D77FEC8A8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4DEDC6-00A2-A875-E897-14E6B63D7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99DB6E-B105-4501-7C40-991653F02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266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C04A65-B846-7F6E-18F6-39A79C698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47347-E489-580C-EAD0-F5C608957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5EAEE-5326-ADAE-F5C8-C74E70A426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42ABA-ACEA-439A-BE5F-9F04B1C35F00}" type="datetimeFigureOut">
              <a:rPr lang="en-IN" smtClean="0"/>
              <a:t>05-12-2024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C778E-614A-B752-3C6D-B81AA69F86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C74A9-5BEB-DCB1-64DB-F8D2A95A49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869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fgh.swift@futuregenerali.in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fgh.cashless@futuregenerali.i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amita.shukla@piramalfoundation.org" TargetMode="External"/><Relationship Id="rId5" Type="http://schemas.openxmlformats.org/officeDocument/2006/relationships/hyperlink" Target="mailto:FG.Health@futuregenerali.in" TargetMode="External"/><Relationship Id="rId4" Type="http://schemas.openxmlformats.org/officeDocument/2006/relationships/hyperlink" Target="mailto:fgh@futuregenerali.in" TargetMode="External"/><Relationship Id="rId9" Type="http://schemas.openxmlformats.org/officeDocument/2006/relationships/hyperlink" Target="mailto:paresh.mepal@piramalfoundation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9818F88F-A7B2-48CE-9B5A-1D950400081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78550" y="142835"/>
            <a:ext cx="6006823" cy="5124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IN" sz="3200" b="0" spc="-5" dirty="0">
                <a:solidFill>
                  <a:srgbClr val="006699"/>
                </a:solidFill>
                <a:latin typeface="Arial MT"/>
                <a:cs typeface="Arial MT"/>
              </a:rPr>
              <a:t>GMC - Escalation Matrix</a:t>
            </a:r>
            <a:endParaRPr sz="3200" dirty="0">
              <a:latin typeface="Arial MT"/>
              <a:cs typeface="Arial MT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AD049791-224A-F4B4-B123-407EC94C0D8D}"/>
              </a:ext>
            </a:extLst>
          </p:cNvPr>
          <p:cNvSpPr/>
          <p:nvPr/>
        </p:nvSpPr>
        <p:spPr>
          <a:xfrm>
            <a:off x="1557137" y="746893"/>
            <a:ext cx="8535812" cy="411480"/>
          </a:xfrm>
          <a:custGeom>
            <a:avLst/>
            <a:gdLst/>
            <a:ahLst/>
            <a:cxnLst/>
            <a:rect l="l" t="t" r="r" b="b"/>
            <a:pathLst>
              <a:path w="8534400" h="411480">
                <a:moveTo>
                  <a:pt x="8534400" y="0"/>
                </a:moveTo>
                <a:lnTo>
                  <a:pt x="0" y="0"/>
                </a:lnTo>
                <a:lnTo>
                  <a:pt x="0" y="411479"/>
                </a:lnTo>
                <a:lnTo>
                  <a:pt x="8534400" y="411479"/>
                </a:lnTo>
                <a:lnTo>
                  <a:pt x="8534400" y="0"/>
                </a:lnTo>
                <a:close/>
              </a:path>
            </a:pathLst>
          </a:custGeom>
          <a:solidFill>
            <a:srgbClr val="00A8C7">
              <a:alpha val="59999"/>
            </a:srgbClr>
          </a:solidFill>
        </p:spPr>
        <p:txBody>
          <a:bodyPr wrap="square" lIns="0" tIns="0" rIns="0" bIns="0" rtlCol="0" anchor="ctr"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2F6BA96B-9C0F-D867-075D-B2571B78BA4C}"/>
              </a:ext>
            </a:extLst>
          </p:cNvPr>
          <p:cNvSpPr txBox="1"/>
          <p:nvPr/>
        </p:nvSpPr>
        <p:spPr>
          <a:xfrm>
            <a:off x="3146481" y="803186"/>
            <a:ext cx="644326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1F5F"/>
                </a:solidFill>
                <a:latin typeface="Arial"/>
                <a:cs typeface="Arial"/>
              </a:rPr>
              <a:t>Future Generali Insurance Contact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b="1" dirty="0">
                <a:solidFill>
                  <a:srgbClr val="001F5F"/>
                </a:solidFill>
                <a:latin typeface="Arial"/>
                <a:cs typeface="Arial"/>
              </a:rPr>
              <a:t>Points</a:t>
            </a:r>
          </a:p>
        </p:txBody>
      </p:sp>
      <p:grpSp>
        <p:nvGrpSpPr>
          <p:cNvPr id="8" name="object 50">
            <a:extLst>
              <a:ext uri="{FF2B5EF4-FFF2-40B4-BE49-F238E27FC236}">
                <a16:creationId xmlns:a16="http://schemas.microsoft.com/office/drawing/2014/main" id="{57B3859C-B336-FC4E-4756-7975B05EB65F}"/>
              </a:ext>
            </a:extLst>
          </p:cNvPr>
          <p:cNvGrpSpPr/>
          <p:nvPr/>
        </p:nvGrpSpPr>
        <p:grpSpPr>
          <a:xfrm>
            <a:off x="9150377" y="6162675"/>
            <a:ext cx="1160337" cy="695325"/>
            <a:chOff x="7001256" y="6163059"/>
            <a:chExt cx="1160145" cy="695325"/>
          </a:xfrm>
        </p:grpSpPr>
        <p:pic>
          <p:nvPicPr>
            <p:cNvPr id="9" name="object 51">
              <a:hlinkClick r:id="" action="ppaction://noaction"/>
              <a:extLst>
                <a:ext uri="{FF2B5EF4-FFF2-40B4-BE49-F238E27FC236}">
                  <a16:creationId xmlns:a16="http://schemas.microsoft.com/office/drawing/2014/main" id="{A395AC16-3C04-CFBE-4459-09658770A016}"/>
                </a:ext>
              </a:extLst>
            </p:cNvPr>
            <p:cNvPicPr/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7001256" y="6163059"/>
              <a:ext cx="1159751" cy="694937"/>
            </a:xfrm>
            <a:prstGeom prst="rect">
              <a:avLst/>
            </a:prstGeom>
          </p:spPr>
        </p:pic>
        <p:sp>
          <p:nvSpPr>
            <p:cNvPr id="10" name="object 52">
              <a:extLst>
                <a:ext uri="{FF2B5EF4-FFF2-40B4-BE49-F238E27FC236}">
                  <a16:creationId xmlns:a16="http://schemas.microsoft.com/office/drawing/2014/main" id="{4D38A4B8-DD2C-E022-D44D-F29FC3F4E1A5}"/>
                </a:ext>
              </a:extLst>
            </p:cNvPr>
            <p:cNvSpPr/>
            <p:nvPr/>
          </p:nvSpPr>
          <p:spPr>
            <a:xfrm>
              <a:off x="7240524" y="6402324"/>
              <a:ext cx="685800" cy="381000"/>
            </a:xfrm>
            <a:custGeom>
              <a:avLst/>
              <a:gdLst/>
              <a:ahLst/>
              <a:cxnLst/>
              <a:rect l="l" t="t" r="r" b="b"/>
              <a:pathLst>
                <a:path w="685800" h="381000">
                  <a:moveTo>
                    <a:pt x="685800" y="0"/>
                  </a:moveTo>
                  <a:lnTo>
                    <a:pt x="0" y="0"/>
                  </a:lnTo>
                  <a:lnTo>
                    <a:pt x="0" y="380998"/>
                  </a:lnTo>
                  <a:lnTo>
                    <a:pt x="685800" y="380998"/>
                  </a:lnTo>
                  <a:lnTo>
                    <a:pt x="685800" y="333373"/>
                  </a:lnTo>
                  <a:lnTo>
                    <a:pt x="235711" y="333373"/>
                  </a:lnTo>
                  <a:lnTo>
                    <a:pt x="235711" y="190499"/>
                  </a:lnTo>
                  <a:lnTo>
                    <a:pt x="200025" y="190499"/>
                  </a:lnTo>
                  <a:lnTo>
                    <a:pt x="342900" y="47624"/>
                  </a:lnTo>
                  <a:lnTo>
                    <a:pt x="685800" y="47624"/>
                  </a:lnTo>
                  <a:lnTo>
                    <a:pt x="685800" y="0"/>
                  </a:lnTo>
                  <a:close/>
                </a:path>
                <a:path w="685800" h="381000">
                  <a:moveTo>
                    <a:pt x="685800" y="65481"/>
                  </a:moveTo>
                  <a:lnTo>
                    <a:pt x="432180" y="65481"/>
                  </a:lnTo>
                  <a:lnTo>
                    <a:pt x="432180" y="136918"/>
                  </a:lnTo>
                  <a:lnTo>
                    <a:pt x="485775" y="190499"/>
                  </a:lnTo>
                  <a:lnTo>
                    <a:pt x="450087" y="190499"/>
                  </a:lnTo>
                  <a:lnTo>
                    <a:pt x="450087" y="333373"/>
                  </a:lnTo>
                  <a:lnTo>
                    <a:pt x="685800" y="333373"/>
                  </a:lnTo>
                  <a:lnTo>
                    <a:pt x="685800" y="65481"/>
                  </a:lnTo>
                  <a:close/>
                </a:path>
                <a:path w="685800" h="381000">
                  <a:moveTo>
                    <a:pt x="685800" y="47624"/>
                  </a:moveTo>
                  <a:lnTo>
                    <a:pt x="342900" y="47624"/>
                  </a:lnTo>
                  <a:lnTo>
                    <a:pt x="396494" y="101206"/>
                  </a:lnTo>
                  <a:lnTo>
                    <a:pt x="396494" y="65481"/>
                  </a:lnTo>
                  <a:lnTo>
                    <a:pt x="685800" y="65481"/>
                  </a:lnTo>
                  <a:lnTo>
                    <a:pt x="685800" y="47624"/>
                  </a:lnTo>
                  <a:close/>
                </a:path>
              </a:pathLst>
            </a:custGeom>
            <a:solidFill>
              <a:srgbClr val="0097B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53">
              <a:hlinkClick r:id="" action="ppaction://noaction"/>
              <a:extLst>
                <a:ext uri="{FF2B5EF4-FFF2-40B4-BE49-F238E27FC236}">
                  <a16:creationId xmlns:a16="http://schemas.microsoft.com/office/drawing/2014/main" id="{77CEDA0C-0C86-0AC8-9377-E87BDBE8A89F}"/>
                </a:ext>
              </a:extLst>
            </p:cNvPr>
            <p:cNvSpPr/>
            <p:nvPr/>
          </p:nvSpPr>
          <p:spPr>
            <a:xfrm>
              <a:off x="7476236" y="6467805"/>
              <a:ext cx="214629" cy="267970"/>
            </a:xfrm>
            <a:custGeom>
              <a:avLst/>
              <a:gdLst/>
              <a:ahLst/>
              <a:cxnLst/>
              <a:rect l="l" t="t" r="r" b="b"/>
              <a:pathLst>
                <a:path w="214629" h="267970">
                  <a:moveTo>
                    <a:pt x="196469" y="0"/>
                  </a:moveTo>
                  <a:lnTo>
                    <a:pt x="160782" y="0"/>
                  </a:lnTo>
                  <a:lnTo>
                    <a:pt x="160782" y="35725"/>
                  </a:lnTo>
                  <a:lnTo>
                    <a:pt x="196469" y="71437"/>
                  </a:lnTo>
                  <a:lnTo>
                    <a:pt x="196469" y="0"/>
                  </a:lnTo>
                  <a:close/>
                </a:path>
                <a:path w="214629" h="267970">
                  <a:moveTo>
                    <a:pt x="214375" y="125018"/>
                  </a:moveTo>
                  <a:lnTo>
                    <a:pt x="0" y="125018"/>
                  </a:lnTo>
                  <a:lnTo>
                    <a:pt x="0" y="267892"/>
                  </a:lnTo>
                  <a:lnTo>
                    <a:pt x="89281" y="267892"/>
                  </a:lnTo>
                  <a:lnTo>
                    <a:pt x="89281" y="196456"/>
                  </a:lnTo>
                  <a:lnTo>
                    <a:pt x="214375" y="196456"/>
                  </a:lnTo>
                  <a:lnTo>
                    <a:pt x="214375" y="125018"/>
                  </a:lnTo>
                  <a:close/>
                </a:path>
                <a:path w="214629" h="267970">
                  <a:moveTo>
                    <a:pt x="214375" y="196456"/>
                  </a:moveTo>
                  <a:lnTo>
                    <a:pt x="125095" y="196456"/>
                  </a:lnTo>
                  <a:lnTo>
                    <a:pt x="125095" y="267892"/>
                  </a:lnTo>
                  <a:lnTo>
                    <a:pt x="214375" y="267892"/>
                  </a:lnTo>
                  <a:lnTo>
                    <a:pt x="214375" y="196456"/>
                  </a:lnTo>
                  <a:close/>
                </a:path>
              </a:pathLst>
            </a:custGeom>
            <a:solidFill>
              <a:srgbClr val="007992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object 54">
              <a:extLst>
                <a:ext uri="{FF2B5EF4-FFF2-40B4-BE49-F238E27FC236}">
                  <a16:creationId xmlns:a16="http://schemas.microsoft.com/office/drawing/2014/main" id="{88864EBB-8B5A-0240-C688-86152534B484}"/>
                </a:ext>
              </a:extLst>
            </p:cNvPr>
            <p:cNvSpPr/>
            <p:nvPr/>
          </p:nvSpPr>
          <p:spPr>
            <a:xfrm>
              <a:off x="7440549" y="6449949"/>
              <a:ext cx="285750" cy="285750"/>
            </a:xfrm>
            <a:custGeom>
              <a:avLst/>
              <a:gdLst/>
              <a:ahLst/>
              <a:cxnLst/>
              <a:rect l="l" t="t" r="r" b="b"/>
              <a:pathLst>
                <a:path w="285750" h="285750">
                  <a:moveTo>
                    <a:pt x="142875" y="0"/>
                  </a:moveTo>
                  <a:lnTo>
                    <a:pt x="0" y="142874"/>
                  </a:lnTo>
                  <a:lnTo>
                    <a:pt x="285750" y="142874"/>
                  </a:lnTo>
                  <a:lnTo>
                    <a:pt x="142875" y="0"/>
                  </a:lnTo>
                  <a:close/>
                </a:path>
                <a:path w="285750" h="285750">
                  <a:moveTo>
                    <a:pt x="160781" y="214312"/>
                  </a:moveTo>
                  <a:lnTo>
                    <a:pt x="124968" y="214312"/>
                  </a:lnTo>
                  <a:lnTo>
                    <a:pt x="124968" y="285748"/>
                  </a:lnTo>
                  <a:lnTo>
                    <a:pt x="160781" y="285748"/>
                  </a:lnTo>
                  <a:lnTo>
                    <a:pt x="160781" y="214312"/>
                  </a:lnTo>
                  <a:close/>
                </a:path>
              </a:pathLst>
            </a:custGeom>
            <a:solidFill>
              <a:srgbClr val="005B6C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object 55">
              <a:hlinkClick r:id="" action="ppaction://noaction"/>
              <a:extLst>
                <a:ext uri="{FF2B5EF4-FFF2-40B4-BE49-F238E27FC236}">
                  <a16:creationId xmlns:a16="http://schemas.microsoft.com/office/drawing/2014/main" id="{BDEBC76A-B549-0580-13E5-A3BDCE891236}"/>
                </a:ext>
              </a:extLst>
            </p:cNvPr>
            <p:cNvSpPr/>
            <p:nvPr/>
          </p:nvSpPr>
          <p:spPr>
            <a:xfrm>
              <a:off x="7240524" y="6402322"/>
              <a:ext cx="685800" cy="381000"/>
            </a:xfrm>
            <a:custGeom>
              <a:avLst/>
              <a:gdLst/>
              <a:ahLst/>
              <a:cxnLst/>
              <a:rect l="l" t="t" r="r" b="b"/>
              <a:pathLst>
                <a:path w="685800" h="381000">
                  <a:moveTo>
                    <a:pt x="342900" y="47626"/>
                  </a:moveTo>
                  <a:lnTo>
                    <a:pt x="396494" y="101207"/>
                  </a:lnTo>
                  <a:lnTo>
                    <a:pt x="396494" y="65482"/>
                  </a:lnTo>
                  <a:lnTo>
                    <a:pt x="432180" y="65482"/>
                  </a:lnTo>
                  <a:lnTo>
                    <a:pt x="432180" y="136919"/>
                  </a:lnTo>
                  <a:lnTo>
                    <a:pt x="485775" y="190501"/>
                  </a:lnTo>
                  <a:lnTo>
                    <a:pt x="450087" y="190501"/>
                  </a:lnTo>
                  <a:lnTo>
                    <a:pt x="450087" y="333374"/>
                  </a:lnTo>
                  <a:lnTo>
                    <a:pt x="235711" y="333374"/>
                  </a:lnTo>
                  <a:lnTo>
                    <a:pt x="235711" y="190501"/>
                  </a:lnTo>
                  <a:lnTo>
                    <a:pt x="200025" y="190501"/>
                  </a:lnTo>
                  <a:lnTo>
                    <a:pt x="342900" y="47626"/>
                  </a:lnTo>
                  <a:close/>
                </a:path>
                <a:path w="685800" h="381000">
                  <a:moveTo>
                    <a:pt x="396494" y="101207"/>
                  </a:moveTo>
                  <a:lnTo>
                    <a:pt x="432180" y="136919"/>
                  </a:lnTo>
                </a:path>
                <a:path w="685800" h="381000">
                  <a:moveTo>
                    <a:pt x="450087" y="190501"/>
                  </a:moveTo>
                  <a:lnTo>
                    <a:pt x="235711" y="190501"/>
                  </a:lnTo>
                </a:path>
                <a:path w="685800" h="381000">
                  <a:moveTo>
                    <a:pt x="324993" y="333374"/>
                  </a:moveTo>
                  <a:lnTo>
                    <a:pt x="324993" y="261938"/>
                  </a:lnTo>
                  <a:lnTo>
                    <a:pt x="360806" y="261938"/>
                  </a:lnTo>
                  <a:lnTo>
                    <a:pt x="360806" y="333374"/>
                  </a:lnTo>
                </a:path>
                <a:path w="685800" h="381000">
                  <a:moveTo>
                    <a:pt x="0" y="380999"/>
                  </a:moveTo>
                  <a:lnTo>
                    <a:pt x="685800" y="380999"/>
                  </a:lnTo>
                  <a:lnTo>
                    <a:pt x="685800" y="0"/>
                  </a:lnTo>
                  <a:lnTo>
                    <a:pt x="0" y="0"/>
                  </a:lnTo>
                  <a:lnTo>
                    <a:pt x="0" y="380999"/>
                  </a:lnTo>
                  <a:close/>
                </a:path>
              </a:pathLst>
            </a:custGeom>
            <a:ln w="9144">
              <a:solidFill>
                <a:srgbClr val="006699"/>
              </a:solidFill>
            </a:ln>
          </p:spPr>
          <p:txBody>
            <a:bodyPr wrap="square" lIns="0" tIns="0" rIns="0" bIns="0" rtlCol="0"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4" name="object 7">
            <a:extLst>
              <a:ext uri="{FF2B5EF4-FFF2-40B4-BE49-F238E27FC236}">
                <a16:creationId xmlns:a16="http://schemas.microsoft.com/office/drawing/2014/main" id="{BB663B18-4842-2B3C-ACEE-5442B38E47AF}"/>
              </a:ext>
            </a:extLst>
          </p:cNvPr>
          <p:cNvSpPr/>
          <p:nvPr/>
        </p:nvSpPr>
        <p:spPr>
          <a:xfrm>
            <a:off x="1557137" y="2925488"/>
            <a:ext cx="8535812" cy="456435"/>
          </a:xfrm>
          <a:custGeom>
            <a:avLst/>
            <a:gdLst/>
            <a:ahLst/>
            <a:cxnLst/>
            <a:rect l="l" t="t" r="r" b="b"/>
            <a:pathLst>
              <a:path w="8534400" h="411480">
                <a:moveTo>
                  <a:pt x="8534400" y="0"/>
                </a:moveTo>
                <a:lnTo>
                  <a:pt x="0" y="0"/>
                </a:lnTo>
                <a:lnTo>
                  <a:pt x="0" y="411479"/>
                </a:lnTo>
                <a:lnTo>
                  <a:pt x="8534400" y="411479"/>
                </a:lnTo>
                <a:lnTo>
                  <a:pt x="8534400" y="0"/>
                </a:lnTo>
                <a:close/>
              </a:path>
            </a:pathLst>
          </a:custGeom>
          <a:solidFill>
            <a:srgbClr val="00A8C7">
              <a:alpha val="59999"/>
            </a:srgbClr>
          </a:solidFill>
        </p:spPr>
        <p:txBody>
          <a:bodyPr wrap="square" lIns="0" tIns="0" rIns="0" bIns="0" rtlCol="0" anchor="ctr"/>
          <a:lstStyle/>
          <a:p>
            <a:pPr marL="12700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1F5F"/>
                </a:solidFill>
                <a:latin typeface="Arial"/>
                <a:cs typeface="Arial"/>
              </a:rPr>
              <a:t>Central Insurance Contact Point Contact</a:t>
            </a:r>
            <a:r>
              <a:rPr lang="en-US" sz="18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lang="en-US" sz="1800" b="1" dirty="0">
                <a:solidFill>
                  <a:srgbClr val="001F5F"/>
                </a:solidFill>
                <a:latin typeface="Arial"/>
                <a:cs typeface="Arial"/>
              </a:rPr>
              <a:t>Points</a:t>
            </a:r>
            <a:endParaRPr lang="en-US" sz="18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36DF8E2-432D-F673-07F1-2A7B7211C4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74493"/>
              </p:ext>
            </p:extLst>
          </p:nvPr>
        </p:nvGraphicFramePr>
        <p:xfrm>
          <a:off x="2019781" y="1474113"/>
          <a:ext cx="7514508" cy="1283763"/>
        </p:xfrm>
        <a:graphic>
          <a:graphicData uri="http://schemas.openxmlformats.org/drawingml/2006/table">
            <a:tbl>
              <a:tblPr/>
              <a:tblGrid>
                <a:gridCol w="1666188">
                  <a:extLst>
                    <a:ext uri="{9D8B030D-6E8A-4147-A177-3AD203B41FA5}">
                      <a16:colId xmlns:a16="http://schemas.microsoft.com/office/drawing/2014/main" val="2437167668"/>
                    </a:ext>
                  </a:extLst>
                </a:gridCol>
                <a:gridCol w="1566217">
                  <a:extLst>
                    <a:ext uri="{9D8B030D-6E8A-4147-A177-3AD203B41FA5}">
                      <a16:colId xmlns:a16="http://schemas.microsoft.com/office/drawing/2014/main" val="3012494772"/>
                    </a:ext>
                  </a:extLst>
                </a:gridCol>
                <a:gridCol w="2932491">
                  <a:extLst>
                    <a:ext uri="{9D8B030D-6E8A-4147-A177-3AD203B41FA5}">
                      <a16:colId xmlns:a16="http://schemas.microsoft.com/office/drawing/2014/main" val="3970112667"/>
                    </a:ext>
                  </a:extLst>
                </a:gridCol>
                <a:gridCol w="1349612">
                  <a:extLst>
                    <a:ext uri="{9D8B030D-6E8A-4147-A177-3AD203B41FA5}">
                      <a16:colId xmlns:a16="http://schemas.microsoft.com/office/drawing/2014/main" val="1292092499"/>
                    </a:ext>
                  </a:extLst>
                </a:gridCol>
              </a:tblGrid>
              <a:tr h="509261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Primary Contact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FGH Contact </a:t>
                      </a:r>
                      <a:r>
                        <a:rPr lang="en-IN" sz="13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  <a:endParaRPr lang="en-IN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3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fgh@futuregenerali.in</a:t>
                      </a:r>
                      <a:endParaRPr lang="en-IN" sz="1300" b="1" i="0" u="sng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1800-103-8889/</a:t>
                      </a:r>
                      <a:b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1800-209-1016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349221"/>
                  </a:ext>
                </a:extLst>
              </a:tr>
              <a:tr h="2546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First Point of Contact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FGI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FG.Health@futuregenerali.in</a:t>
                      </a:r>
                      <a:endParaRPr lang="en-IN" sz="1300" b="1" i="0" u="sng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5235177"/>
                  </a:ext>
                </a:extLst>
              </a:tr>
              <a:tr h="2546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Cashless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FGI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</a:t>
                      </a:r>
                      <a:r>
                        <a:rPr lang="en-IN" sz="13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fgh.cashless@futuregenerali.in</a:t>
                      </a:r>
                      <a:endParaRPr lang="en-IN" sz="1300" b="1" i="0" u="sng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336516"/>
                  </a:ext>
                </a:extLst>
              </a:tr>
              <a:tr h="265240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1st Escalation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FGH Contact </a:t>
                      </a:r>
                      <a:r>
                        <a:rPr lang="en-IN" sz="13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Center</a:t>
                      </a:r>
                      <a:endParaRPr lang="en-IN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300" b="1" i="0" u="sng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fgh.swift@futuregenerali.in</a:t>
                      </a:r>
                      <a:endParaRPr lang="en-IN" sz="1300" b="1" i="0" u="sng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487019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1CA9D88-4FC3-2CEB-A8CD-18689672F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922207"/>
              </p:ext>
            </p:extLst>
          </p:nvPr>
        </p:nvGraphicFramePr>
        <p:xfrm>
          <a:off x="2067789" y="3794060"/>
          <a:ext cx="7514508" cy="2458701"/>
        </p:xfrm>
        <a:graphic>
          <a:graphicData uri="http://schemas.openxmlformats.org/drawingml/2006/table">
            <a:tbl>
              <a:tblPr/>
              <a:tblGrid>
                <a:gridCol w="1666188">
                  <a:extLst>
                    <a:ext uri="{9D8B030D-6E8A-4147-A177-3AD203B41FA5}">
                      <a16:colId xmlns:a16="http://schemas.microsoft.com/office/drawing/2014/main" val="565715065"/>
                    </a:ext>
                  </a:extLst>
                </a:gridCol>
                <a:gridCol w="1566217">
                  <a:extLst>
                    <a:ext uri="{9D8B030D-6E8A-4147-A177-3AD203B41FA5}">
                      <a16:colId xmlns:a16="http://schemas.microsoft.com/office/drawing/2014/main" val="2575062805"/>
                    </a:ext>
                  </a:extLst>
                </a:gridCol>
                <a:gridCol w="2932491">
                  <a:extLst>
                    <a:ext uri="{9D8B030D-6E8A-4147-A177-3AD203B41FA5}">
                      <a16:colId xmlns:a16="http://schemas.microsoft.com/office/drawing/2014/main" val="1822785141"/>
                    </a:ext>
                  </a:extLst>
                </a:gridCol>
                <a:gridCol w="1349612">
                  <a:extLst>
                    <a:ext uri="{9D8B030D-6E8A-4147-A177-3AD203B41FA5}">
                      <a16:colId xmlns:a16="http://schemas.microsoft.com/office/drawing/2014/main" val="3205748374"/>
                    </a:ext>
                  </a:extLst>
                </a:gridCol>
              </a:tblGrid>
              <a:tr h="475877"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KF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N" sz="1300" b="1" i="0" u="sng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IN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114446"/>
                  </a:ext>
                </a:extLst>
              </a:tr>
              <a:tr h="49570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Rishita</a:t>
                      </a:r>
                    </a:p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(Executive)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rishita@piramalswasthya.org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7463860017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032412"/>
                  </a:ext>
                </a:extLst>
              </a:tr>
              <a:tr h="49570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Seema Patel</a:t>
                      </a:r>
                    </a:p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(PL)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seema.patel@piramalfoundation.org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8128660420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136917"/>
                  </a:ext>
                </a:extLst>
              </a:tr>
              <a:tr h="49570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Paresh Mepal</a:t>
                      </a:r>
                    </a:p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(PM)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paresh.mepal@piramalfoundation.org</a:t>
                      </a:r>
                      <a:endParaRPr lang="en-IN" sz="1300" b="1" i="0" u="sng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9712908803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050444"/>
                  </a:ext>
                </a:extLst>
              </a:tr>
              <a:tr h="49570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Amita Shukla</a:t>
                      </a:r>
                    </a:p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(SPM)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amita.shukla@piramalfoundation.org</a:t>
                      </a:r>
                      <a:endParaRPr lang="en-IN" sz="1300" b="1" i="0" u="sng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8128660402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47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506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122</Words>
  <Application>Microsoft Office PowerPoint</Application>
  <PresentationFormat>Widescreen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MT</vt:lpstr>
      <vt:lpstr>Calibri</vt:lpstr>
      <vt:lpstr>Calibri Light</vt:lpstr>
      <vt:lpstr>Trebuchet MS</vt:lpstr>
      <vt:lpstr>Office Theme</vt:lpstr>
      <vt:lpstr>GMC - Escalation Matrix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Paresh Mepal</dc:creator>
  <cp:lastModifiedBy>Dhoutha Aravind Swamy</cp:lastModifiedBy>
  <cp:revision>3</cp:revision>
  <dcterms:created xsi:type="dcterms:W3CDTF">2024-12-05T10:26:14Z</dcterms:created>
  <dcterms:modified xsi:type="dcterms:W3CDTF">2024-12-06T06:06:37Z</dcterms:modified>
</cp:coreProperties>
</file>